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7" r:id="rId17"/>
    <p:sldId id="278" r:id="rId18"/>
    <p:sldId id="279" r:id="rId1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-felhasználó" initials="W" lastIdx="1" clrIdx="0">
    <p:extLst>
      <p:ext uri="{19B8F6BF-5375-455C-9EA6-DF929625EA0E}">
        <p15:presenceInfo xmlns:p15="http://schemas.microsoft.com/office/powerpoint/2012/main" userId="Windows-felhasználó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16T12:30:17.680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4536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0579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150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969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2731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0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950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4054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4767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5349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8025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EE57F-CD53-4016-8B95-29FFDA9D3C14}" type="datetimeFigureOut">
              <a:rPr lang="hu-HU" smtClean="0"/>
              <a:t>2018.11.21.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A0362-86EB-4782-93BE-7BDFDFEFDC6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71919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szolloskei.aniko@almos.uni-pannon.hu" TargetMode="External"/><Relationship Id="rId2" Type="http://schemas.openxmlformats.org/officeDocument/2006/relationships/hyperlink" Target="mailto:katonka@almos.uni-pannon.h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Tárgy és kurzus hirdetés 2018/19/2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Új menüpontok a PE </a:t>
            </a:r>
            <a:r>
              <a:rPr lang="hu-H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admin</a:t>
            </a:r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szerepkörben a „ Képzések” 115600 fül alatt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Képzések-&gt;Hallgatók</a:t>
            </a:r>
          </a:p>
          <a:p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Szak hallgatói-&gt;Szak mintatantervei (tárgyak és hallgatók)</a:t>
            </a:r>
          </a:p>
          <a:p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Szakirány hallgatói-&gt;Szakirány mintatantervei (tárgyak és hallgatók)</a:t>
            </a:r>
          </a:p>
          <a:p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74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59" y="193040"/>
            <a:ext cx="11525626" cy="6480000"/>
          </a:xfrm>
          <a:prstGeom prst="rect">
            <a:avLst/>
          </a:prstGeom>
        </p:spPr>
      </p:pic>
      <p:sp>
        <p:nvSpPr>
          <p:cNvPr id="4" name="Ellipszis 3"/>
          <p:cNvSpPr/>
          <p:nvPr/>
        </p:nvSpPr>
        <p:spPr>
          <a:xfrm>
            <a:off x="8505371" y="3091543"/>
            <a:ext cx="2917372" cy="72571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894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Tárgy hirdetés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Neptun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rendszerben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Órarendi adatszolgáltatás fül:</a:t>
            </a:r>
          </a:p>
          <a:p>
            <a:pPr marL="0" indent="0">
              <a:buNone/>
            </a:pPr>
            <a:endParaRPr lang="hu-H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Órarendi igények megadása (mikor, hol)</a:t>
            </a:r>
            <a:endParaRPr lang="hu-H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03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41" y="143692"/>
            <a:ext cx="11824693" cy="6480000"/>
          </a:xfrm>
          <a:prstGeom prst="rect">
            <a:avLst/>
          </a:prstGeom>
        </p:spPr>
      </p:pic>
      <p:sp>
        <p:nvSpPr>
          <p:cNvPr id="3" name="Ellipszis 2"/>
          <p:cNvSpPr/>
          <p:nvPr/>
        </p:nvSpPr>
        <p:spPr>
          <a:xfrm>
            <a:off x="6734630" y="3715657"/>
            <a:ext cx="1727199" cy="65314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498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Tárgy hirdetés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Neptun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rendszerben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Kapcsolódó tárgyak fül: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Aktuális tárgy vagy a nagyobb létszámú szak tárgya, legyen mindig az alaptárgy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Csak ugyan olyan óraszámú tárgyak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Tárgykövetelményekre is figyelni kell-&gt;pl.: Ha V és É követelményű tárgyak össze vannak hirdetve, akkor a vizsga hirdetésnél is így hozza a rendszer, ezért az É követelményű tárgyat ki kell zárni a vizsgahirdetéskor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Létszám adatok megadása a kapcsolódó tárgyaknál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0465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37" y="206828"/>
            <a:ext cx="11525631" cy="6480000"/>
          </a:xfrm>
          <a:prstGeom prst="rect">
            <a:avLst/>
          </a:prstGeom>
        </p:spPr>
      </p:pic>
      <p:sp>
        <p:nvSpPr>
          <p:cNvPr id="5" name="Ellipszis 4"/>
          <p:cNvSpPr/>
          <p:nvPr/>
        </p:nvSpPr>
        <p:spPr>
          <a:xfrm>
            <a:off x="9347200" y="3715657"/>
            <a:ext cx="2046514" cy="914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Ellipszis 5"/>
          <p:cNvSpPr/>
          <p:nvPr/>
        </p:nvSpPr>
        <p:spPr>
          <a:xfrm>
            <a:off x="2264229" y="5036458"/>
            <a:ext cx="2670628" cy="69668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/>
          <p:cNvSpPr/>
          <p:nvPr/>
        </p:nvSpPr>
        <p:spPr>
          <a:xfrm>
            <a:off x="5065486" y="5036458"/>
            <a:ext cx="2888343" cy="82731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740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További infók kurzus és vizsga hirdetéshez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már meghirdetett kurzusokban változtatni szeretnétek előtte egyeztessetek a tantervi csoport kollégáival</a:t>
            </a:r>
          </a:p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Szervezeti egységek (28000)-&gt;Tárgyak (48200)-&gt;Tárgy kurzusai (48200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)-&gt;kurzus hallgatói (50600)</a:t>
            </a:r>
          </a:p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Szervezeti egységek (28000)-&gt;Tárgyak (48200)-&gt;Tárgy kurzusai (48200)-&gt;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kurzus órarendi információja(5300)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Oszlopszerkesztés!!!</a:t>
            </a:r>
          </a:p>
          <a:p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04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További infók kurzus és vizsga hirdetéshez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Vizsgában módosítani vagy új időpontot hirdetni már csak a tantervi csoport tud hirdetni.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meghirdetett vizsgát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csak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akkor lehet módosítani, ha még nem jelentkezett rá hallgató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a vizsga időpontra már jelentkezett hallgató, azt a vizsgát meg kell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tartani</a:t>
            </a: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Vizsga hirdetéskor ne írjatok minimum létszámot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3433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Vizsgahirdetés alapszabálya</a:t>
            </a:r>
            <a:endParaRPr lang="hu-HU" dirty="0"/>
          </a:p>
        </p:txBody>
      </p:sp>
      <p:sp>
        <p:nvSpPr>
          <p:cNvPr id="4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HKR 55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§ A számonkérés rendje (3) Az érdemjegy megszerzése szempontjából a tantárgyak az alábbi csoportokba sorolhatók: </a:t>
            </a:r>
            <a:endParaRPr lang="hu-H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r>
              <a:rPr lang="hu-H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folyamatos </a:t>
            </a:r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számonkérés (F):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folyamatos számonkérésen alapuló érdemjegy vizsgaidőszakon belül kizárólag a pótlási héten javítási lehetőséggel. </a:t>
            </a:r>
            <a:endParaRPr lang="hu-H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r>
              <a:rPr lang="hu-H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félévközi </a:t>
            </a:r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jegy (É):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folyamatos számonkérésen alapuló érdemjegy vizsgaidőszakon belüli javítási lehetőség nélkül (amikor a vizsgaidőszakban a javítás lehetősége laboratóriumi gyakorlatok, féléves gyakorlati feladat, vagy a tanítási gyakorlat pótlását jelentené). Elégtelen osztályzat esetén a tantárgyat meg kell ismételni. </a:t>
            </a:r>
            <a:endParaRPr lang="hu-H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r>
              <a:rPr lang="hu-H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kollokvium </a:t>
            </a:r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(K):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vizsgaidőszakon belüli számonkérésen alapuló érdemjegy - lehet írásbeli, szóbeli vagy a kettő kombinációja. </a:t>
            </a:r>
            <a:endParaRPr lang="hu-H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r>
              <a:rPr lang="hu-H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vizsga </a:t>
            </a:r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(V):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félévközi és vizsgaidőszakon belüli számonkérés kombinációja - a félévközi teljesítmény a vizsgán kialakult osztályzat részét képezi. </a:t>
            </a:r>
          </a:p>
        </p:txBody>
      </p:sp>
    </p:spTree>
    <p:extLst>
      <p:ext uri="{BB962C8B-B14F-4D97-AF65-F5344CB8AC3E}">
        <p14:creationId xmlns:p14="http://schemas.microsoft.com/office/powerpoint/2010/main" val="287077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Tantervi csoport elérhetőségei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Gelencsérné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Katonka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Ibolya (MK, GTK) 4478-as mellék,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katonka@almos.uni-pannon.hu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Szöllőskei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Anikó (MFTK, MIK), 4543-as mellék,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szolloskei.aniko@almos.uni-pannon.hu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4842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9092"/>
          </a:xfrm>
        </p:spPr>
        <p:txBody>
          <a:bodyPr>
            <a:normAutofit/>
          </a:bodyPr>
          <a:lstStyle/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Tárgy hirdetés, amire figyelni kell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084217"/>
            <a:ext cx="10515600" cy="5092746"/>
          </a:xfrm>
        </p:spPr>
        <p:txBody>
          <a:bodyPr/>
          <a:lstStyle/>
          <a:p>
            <a:pPr algn="just"/>
            <a:endParaRPr lang="hu-HU" dirty="0" smtClean="0"/>
          </a:p>
          <a:p>
            <a:pPr algn="just"/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Tanterv szerinti kötelező tárgyak hirdetése kötelező (jelenleg páros félév)</a:t>
            </a:r>
          </a:p>
          <a:p>
            <a:pPr algn="just"/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Tanterv alapján előírt SZV és KV tárgyak hirdetése</a:t>
            </a:r>
          </a:p>
          <a:p>
            <a:pPr marL="0" indent="0" algn="just">
              <a:buNone/>
            </a:pPr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Figyelni kell a képzésekre 2-es végű és „régi” képzések</a:t>
            </a:r>
          </a:p>
          <a:p>
            <a:pPr algn="just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9791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Tárgy hirdetés a </a:t>
            </a:r>
            <a:r>
              <a:rPr lang="hu-H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Neptun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rendszerben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Szervezeti egységek (28000)-&gt;Tárgyak (48200)-&gt;Tárgy kurzusai (48200)</a:t>
            </a:r>
          </a:p>
          <a:p>
            <a:pPr marL="0" indent="0">
              <a:buNone/>
            </a:pPr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„Új kurzus” panellal kell hirdetni a kurzust és utána lehet másolni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2635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38" y="250451"/>
            <a:ext cx="11525625" cy="6480000"/>
          </a:xfrm>
          <a:prstGeom prst="rect">
            <a:avLst/>
          </a:prstGeom>
        </p:spPr>
      </p:pic>
      <p:sp>
        <p:nvSpPr>
          <p:cNvPr id="4" name="Ellipszis 3"/>
          <p:cNvSpPr/>
          <p:nvPr/>
        </p:nvSpPr>
        <p:spPr>
          <a:xfrm>
            <a:off x="8258629" y="5544457"/>
            <a:ext cx="1161142" cy="537029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525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Tárgy hirdetés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Neptun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rendszerben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Alapadatok fül: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Zöld mezők kötelezők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Vizsga típusa mező-&gt;különben a vizsga hirdetéskor nem jelenik meg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Létszám adatok (</a:t>
            </a:r>
            <a:r>
              <a:rPr lang="hu-H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és minimum létszám, mintatanterves, egyéb intézményi)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Tagozat, nyelv (kurzuskódban is javasolt)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Telephely (ugyanaz az a tárgykód két különböző telephelyen)</a:t>
            </a: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35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48" y="319313"/>
            <a:ext cx="11844192" cy="6480000"/>
          </a:xfrm>
          <a:prstGeom prst="rect">
            <a:avLst/>
          </a:prstGeom>
        </p:spPr>
      </p:pic>
      <p:sp>
        <p:nvSpPr>
          <p:cNvPr id="6" name="Ellipszis 5"/>
          <p:cNvSpPr/>
          <p:nvPr/>
        </p:nvSpPr>
        <p:spPr>
          <a:xfrm>
            <a:off x="2336801" y="4818742"/>
            <a:ext cx="1901370" cy="79828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/>
          <p:cNvSpPr/>
          <p:nvPr/>
        </p:nvSpPr>
        <p:spPr>
          <a:xfrm>
            <a:off x="5413829" y="3251200"/>
            <a:ext cx="4383314" cy="122251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Ellipszis 7"/>
          <p:cNvSpPr/>
          <p:nvPr/>
        </p:nvSpPr>
        <p:spPr>
          <a:xfrm>
            <a:off x="5669543" y="5159829"/>
            <a:ext cx="1369885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Ellipszis 2"/>
          <p:cNvSpPr/>
          <p:nvPr/>
        </p:nvSpPr>
        <p:spPr>
          <a:xfrm>
            <a:off x="9209315" y="4016512"/>
            <a:ext cx="2638696" cy="64692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n w="381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1209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Tárgy hirdetés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Neptun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rendszerben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Oktatók fül:</a:t>
            </a:r>
          </a:p>
          <a:p>
            <a:pPr marL="0" indent="0">
              <a:buNone/>
            </a:pPr>
            <a:endParaRPr lang="hu-H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Oktató/oktatók hozzárendelése a kurzushoz (oktató nélkül is lehet kurzust hirdetni)</a:t>
            </a:r>
          </a:p>
          <a:p>
            <a:pPr marL="0" indent="0">
              <a:buNone/>
            </a:pPr>
            <a:endParaRPr lang="hu-H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Százalék maximum 100% </a:t>
            </a:r>
            <a:endParaRPr lang="hu-H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8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91" y="143691"/>
            <a:ext cx="11708304" cy="6480000"/>
          </a:xfrm>
          <a:prstGeom prst="rect">
            <a:avLst/>
          </a:prstGeom>
        </p:spPr>
      </p:pic>
      <p:sp>
        <p:nvSpPr>
          <p:cNvPr id="3" name="Ellipszis 2"/>
          <p:cNvSpPr/>
          <p:nvPr/>
        </p:nvSpPr>
        <p:spPr>
          <a:xfrm>
            <a:off x="9245600" y="3033485"/>
            <a:ext cx="2351314" cy="914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Ellipszis 3"/>
          <p:cNvSpPr/>
          <p:nvPr/>
        </p:nvSpPr>
        <p:spPr>
          <a:xfrm>
            <a:off x="2206171" y="4513943"/>
            <a:ext cx="2365829" cy="914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001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Tárgy hirdetés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Neptun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rendszerben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Követelmények fül:</a:t>
            </a:r>
          </a:p>
          <a:p>
            <a:pPr marL="0" indent="0">
              <a:buNone/>
            </a:pPr>
            <a:endParaRPr lang="hu-H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Kurzus előkövetelmények beállítása függvénnyel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Pl.: vizsgakurzus esetén, aláírás feltétel beállítása</a:t>
            </a:r>
          </a:p>
          <a:p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Kötelező tárgy nem lehet csak vizsgakurzus</a:t>
            </a: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Lefelé nyíl 8"/>
          <p:cNvSpPr/>
          <p:nvPr/>
        </p:nvSpPr>
        <p:spPr>
          <a:xfrm>
            <a:off x="4467497" y="4001294"/>
            <a:ext cx="484632" cy="97840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072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561</Words>
  <Application>Microsoft Office PowerPoint</Application>
  <PresentationFormat>Szélesvásznú</PresentationFormat>
  <Paragraphs>72</Paragraphs>
  <Slides>18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Office-téma</vt:lpstr>
      <vt:lpstr>Tárgy és kurzus hirdetés 2018/19/2</vt:lpstr>
      <vt:lpstr>Tárgy hirdetés, amire figyelni kell</vt:lpstr>
      <vt:lpstr>Tárgy hirdetés a Neptun rendszerben</vt:lpstr>
      <vt:lpstr>PowerPoint bemutató</vt:lpstr>
      <vt:lpstr>Tárgy hirdetés a Neptun rendszerben</vt:lpstr>
      <vt:lpstr>PowerPoint bemutató</vt:lpstr>
      <vt:lpstr>Tárgy hirdetés a Neptun rendszerben</vt:lpstr>
      <vt:lpstr>PowerPoint bemutató</vt:lpstr>
      <vt:lpstr>Tárgy hirdetés a Neptun rendszerben</vt:lpstr>
      <vt:lpstr>PowerPoint bemutató</vt:lpstr>
      <vt:lpstr>Tárgy hirdetés a Neptun rendszerben</vt:lpstr>
      <vt:lpstr>PowerPoint bemutató</vt:lpstr>
      <vt:lpstr>Tárgy hirdetés a Neptun rendszerben</vt:lpstr>
      <vt:lpstr>PowerPoint bemutató</vt:lpstr>
      <vt:lpstr>További infók kurzus és vizsga hirdetéshez</vt:lpstr>
      <vt:lpstr>További infók kurzus és vizsga hirdetéshez</vt:lpstr>
      <vt:lpstr>Vizsgahirdetés alapszabálya</vt:lpstr>
      <vt:lpstr>Tantervi csoport elérhetőségei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Tárgy és kurzus hirdetés 2018/19/2</dc:title>
  <dc:creator>Windows-felhasználó</dc:creator>
  <cp:lastModifiedBy>User</cp:lastModifiedBy>
  <cp:revision>46</cp:revision>
  <dcterms:created xsi:type="dcterms:W3CDTF">2018-11-16T11:34:59Z</dcterms:created>
  <dcterms:modified xsi:type="dcterms:W3CDTF">2018-11-21T08:56:37Z</dcterms:modified>
</cp:coreProperties>
</file>